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7" r:id="rId6"/>
    <p:sldId id="259" r:id="rId7"/>
    <p:sldId id="270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9" r:id="rId16"/>
    <p:sldId id="268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tffk-my.sharepoint.com/personal/irmelin_nilsen_tffk_no/Documents/Oppgaver%20p&#229;%20bestilling/07052020_NordTroms%20i%20tall/Nord-Troms%20i%20tal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tffk-my.sharepoint.com/personal/irmelin_nilsen_tffk_no/Documents/Oppgaver%20p&#229;%20bestilling/07052020_NordTroms%20i%20tall/Nord-Troms%20i%20tall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tffk-my.sharepoint.com/personal/irmelin_nilsen_tffk_no/Documents/Oppgaver%20p&#229;%20bestilling/07052020_NordTroms%20i%20tall/Nord-Troms%20i%20tall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tffk-my.sharepoint.com/personal/irmelin_nilsen_tffk_no/Documents/Oppgaver%20p&#229;%20bestilling/07052020_NordTroms%20i%20tall/Nord-Troms%20i%20tall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tffk-my.sharepoint.com/personal/irmelin_nilsen_tffk_no/Documents/Oppgaver%20p&#229;%20bestilling/07052020_NordTroms%20i%20tall/Nord-Troms%20i%20tal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tffk-my.sharepoint.com/personal/irmelin_nilsen_tffk_no/Documents/Oppgaver%20p&#229;%20bestilling/07052020_NordTroms%20i%20tall/Nord-Troms%20i%20tal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tffk-my.sharepoint.com/personal/irmelin_nilsen_tffk_no/Documents/Oppgaver%20p&#229;%20bestilling/07052020_NordTroms%20i%20tall/Nord-Troms%20i%20tal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tffk-my.sharepoint.com/personal/irmelin_nilsen_tffk_no/Documents/Oppgaver%20p&#229;%20bestilling/07052020_NordTroms%20i%20tall/Nord-Troms%20i%20tal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tffk-my.sharepoint.com/personal/irmelin_nilsen_tffk_no/Documents/Oppgaver%20p&#229;%20bestilling/07052020_NordTroms%20i%20tall/Nord-Troms%20i%20tal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tffk-my.sharepoint.com/personal/irmelin_nilsen_tffk_no/Documents/Oppgaver%20p&#229;%20bestilling/07052020_NordTroms%20i%20tall/Nord-Troms%20i%20tall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tffk-my.sharepoint.com/personal/irmelin_nilsen_tffk_no/Documents/Oppgaver%20p&#229;%20bestilling/07052020_NordTroms%20i%20tall/Nord-Troms%20i%20tall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tffk-my.sharepoint.com/personal/irmelin_nilsen_tffk_no/Documents/Oppgaver%20p&#229;%20bestilling/07052020_NordTroms%20i%20tall/Nord-Troms%20i%20tall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Befolkningspyramide</a:t>
            </a:r>
            <a:r>
              <a:rPr lang="nb-NO" baseline="0"/>
              <a:t> for Nord-Troms i 2010</a:t>
            </a:r>
            <a:endParaRPr lang="nb-N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Befolkningspyramide!$E$18:$E$19</c:f>
              <c:strCache>
                <c:ptCount val="2"/>
                <c:pt idx="1">
                  <c:v>Menn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Befolkningspyramide!$D$20:$D$30</c:f>
              <c:strCache>
                <c:ptCount val="11"/>
                <c:pt idx="0">
                  <c:v>0-9 år</c:v>
                </c:pt>
                <c:pt idx="1">
                  <c:v>10-19 år</c:v>
                </c:pt>
                <c:pt idx="2">
                  <c:v>20-29 år</c:v>
                </c:pt>
                <c:pt idx="3">
                  <c:v>30-39 år</c:v>
                </c:pt>
                <c:pt idx="4">
                  <c:v>40-49 år</c:v>
                </c:pt>
                <c:pt idx="5">
                  <c:v>50-59 år</c:v>
                </c:pt>
                <c:pt idx="6">
                  <c:v>60-69 år</c:v>
                </c:pt>
                <c:pt idx="7">
                  <c:v>70-79 år</c:v>
                </c:pt>
                <c:pt idx="8">
                  <c:v>80-89 år</c:v>
                </c:pt>
                <c:pt idx="9">
                  <c:v>90-99 år</c:v>
                </c:pt>
                <c:pt idx="10">
                  <c:v>100 år eller eldre</c:v>
                </c:pt>
              </c:strCache>
            </c:strRef>
          </c:cat>
          <c:val>
            <c:numRef>
              <c:f>Befolkningspyramide!$E$20:$E$30</c:f>
              <c:numCache>
                <c:formatCode>General</c:formatCode>
                <c:ptCount val="11"/>
                <c:pt idx="0">
                  <c:v>-897</c:v>
                </c:pt>
                <c:pt idx="1">
                  <c:v>-1203</c:v>
                </c:pt>
                <c:pt idx="2">
                  <c:v>-930</c:v>
                </c:pt>
                <c:pt idx="3">
                  <c:v>-988</c:v>
                </c:pt>
                <c:pt idx="4">
                  <c:v>-1124</c:v>
                </c:pt>
                <c:pt idx="5">
                  <c:v>-1146</c:v>
                </c:pt>
                <c:pt idx="6">
                  <c:v>-1127</c:v>
                </c:pt>
                <c:pt idx="7">
                  <c:v>-593</c:v>
                </c:pt>
                <c:pt idx="8">
                  <c:v>-275</c:v>
                </c:pt>
                <c:pt idx="9">
                  <c:v>-29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23-4188-A9A2-164D572401A8}"/>
            </c:ext>
          </c:extLst>
        </c:ser>
        <c:ser>
          <c:idx val="1"/>
          <c:order val="1"/>
          <c:tx>
            <c:strRef>
              <c:f>Befolkningspyramide!$F$18:$F$19</c:f>
              <c:strCache>
                <c:ptCount val="2"/>
                <c:pt idx="1">
                  <c:v>Kvinner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Befolkningspyramide!$D$20:$D$30</c:f>
              <c:strCache>
                <c:ptCount val="11"/>
                <c:pt idx="0">
                  <c:v>0-9 år</c:v>
                </c:pt>
                <c:pt idx="1">
                  <c:v>10-19 år</c:v>
                </c:pt>
                <c:pt idx="2">
                  <c:v>20-29 år</c:v>
                </c:pt>
                <c:pt idx="3">
                  <c:v>30-39 år</c:v>
                </c:pt>
                <c:pt idx="4">
                  <c:v>40-49 år</c:v>
                </c:pt>
                <c:pt idx="5">
                  <c:v>50-59 år</c:v>
                </c:pt>
                <c:pt idx="6">
                  <c:v>60-69 år</c:v>
                </c:pt>
                <c:pt idx="7">
                  <c:v>70-79 år</c:v>
                </c:pt>
                <c:pt idx="8">
                  <c:v>80-89 år</c:v>
                </c:pt>
                <c:pt idx="9">
                  <c:v>90-99 år</c:v>
                </c:pt>
                <c:pt idx="10">
                  <c:v>100 år eller eldre</c:v>
                </c:pt>
              </c:strCache>
            </c:strRef>
          </c:cat>
          <c:val>
            <c:numRef>
              <c:f>Befolkningspyramide!$F$20:$F$30</c:f>
              <c:numCache>
                <c:formatCode>General</c:formatCode>
                <c:ptCount val="11"/>
                <c:pt idx="0">
                  <c:v>868</c:v>
                </c:pt>
                <c:pt idx="1">
                  <c:v>1074</c:v>
                </c:pt>
                <c:pt idx="2">
                  <c:v>840</c:v>
                </c:pt>
                <c:pt idx="3">
                  <c:v>886</c:v>
                </c:pt>
                <c:pt idx="4">
                  <c:v>1008</c:v>
                </c:pt>
                <c:pt idx="5">
                  <c:v>1009</c:v>
                </c:pt>
                <c:pt idx="6">
                  <c:v>1011</c:v>
                </c:pt>
                <c:pt idx="7">
                  <c:v>691</c:v>
                </c:pt>
                <c:pt idx="8">
                  <c:v>414</c:v>
                </c:pt>
                <c:pt idx="9">
                  <c:v>88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23-4188-A9A2-164D57240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5826640"/>
        <c:axId val="565820408"/>
      </c:barChart>
      <c:catAx>
        <c:axId val="565826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5820408"/>
        <c:crosses val="autoZero"/>
        <c:auto val="1"/>
        <c:lblAlgn val="ctr"/>
        <c:lblOffset val="100"/>
        <c:noMultiLvlLbl val="0"/>
      </c:catAx>
      <c:valAx>
        <c:axId val="565820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582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Sysselsatte</a:t>
            </a:r>
            <a:r>
              <a:rPr lang="nb-NO" baseline="0"/>
              <a:t> etter næring i Nord-Troms</a:t>
            </a:r>
            <a:endParaRPr lang="nb-N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Sysselsatte!$B$12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Sysselsatte!$C$11:$J$11</c:f>
              <c:strCache>
                <c:ptCount val="8"/>
                <c:pt idx="0">
                  <c:v>Jordbruk, skogbruk og fiske</c:v>
                </c:pt>
                <c:pt idx="1">
                  <c:v>Sekundærnæringer</c:v>
                </c:pt>
                <c:pt idx="2">
                  <c:v>Varehandel, hotell og restaurant, samferdsel, finanstjen., forretningsmessig tjen., eiendom</c:v>
                </c:pt>
                <c:pt idx="3">
                  <c:v>Off.adm., forsvar, sosialforsikring</c:v>
                </c:pt>
                <c:pt idx="4">
                  <c:v>Undervisning</c:v>
                </c:pt>
                <c:pt idx="5">
                  <c:v>Helse- og sosialtjenester</c:v>
                </c:pt>
                <c:pt idx="6">
                  <c:v>Personlig tjenesteyting</c:v>
                </c:pt>
                <c:pt idx="7">
                  <c:v>Uoppgitt</c:v>
                </c:pt>
              </c:strCache>
            </c:strRef>
          </c:cat>
          <c:val>
            <c:numRef>
              <c:f>Sysselsatte!$C$12:$J$12</c:f>
              <c:numCache>
                <c:formatCode>General</c:formatCode>
                <c:ptCount val="8"/>
                <c:pt idx="0">
                  <c:v>524</c:v>
                </c:pt>
                <c:pt idx="1">
                  <c:v>1095</c:v>
                </c:pt>
                <c:pt idx="2">
                  <c:v>1568</c:v>
                </c:pt>
                <c:pt idx="3">
                  <c:v>413</c:v>
                </c:pt>
                <c:pt idx="4">
                  <c:v>639</c:v>
                </c:pt>
                <c:pt idx="5">
                  <c:v>1829</c:v>
                </c:pt>
                <c:pt idx="6">
                  <c:v>194</c:v>
                </c:pt>
                <c:pt idx="7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AD-47EE-85EC-5A7E608B516B}"/>
            </c:ext>
          </c:extLst>
        </c:ser>
        <c:ser>
          <c:idx val="1"/>
          <c:order val="1"/>
          <c:tx>
            <c:strRef>
              <c:f>Sysselsatte!$B$13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Sysselsatte!$C$11:$J$11</c:f>
              <c:strCache>
                <c:ptCount val="8"/>
                <c:pt idx="0">
                  <c:v>Jordbruk, skogbruk og fiske</c:v>
                </c:pt>
                <c:pt idx="1">
                  <c:v>Sekundærnæringer</c:v>
                </c:pt>
                <c:pt idx="2">
                  <c:v>Varehandel, hotell og restaurant, samferdsel, finanstjen., forretningsmessig tjen., eiendom</c:v>
                </c:pt>
                <c:pt idx="3">
                  <c:v>Off.adm., forsvar, sosialforsikring</c:v>
                </c:pt>
                <c:pt idx="4">
                  <c:v>Undervisning</c:v>
                </c:pt>
                <c:pt idx="5">
                  <c:v>Helse- og sosialtjenester</c:v>
                </c:pt>
                <c:pt idx="6">
                  <c:v>Personlig tjenesteyting</c:v>
                </c:pt>
                <c:pt idx="7">
                  <c:v>Uoppgitt</c:v>
                </c:pt>
              </c:strCache>
            </c:strRef>
          </c:cat>
          <c:val>
            <c:numRef>
              <c:f>Sysselsatte!$C$13:$J$13</c:f>
              <c:numCache>
                <c:formatCode>General</c:formatCode>
                <c:ptCount val="8"/>
                <c:pt idx="0">
                  <c:v>516</c:v>
                </c:pt>
                <c:pt idx="1">
                  <c:v>1402</c:v>
                </c:pt>
                <c:pt idx="2">
                  <c:v>1608</c:v>
                </c:pt>
                <c:pt idx="3">
                  <c:v>435</c:v>
                </c:pt>
                <c:pt idx="4">
                  <c:v>635</c:v>
                </c:pt>
                <c:pt idx="5">
                  <c:v>1847</c:v>
                </c:pt>
                <c:pt idx="6">
                  <c:v>170</c:v>
                </c:pt>
                <c:pt idx="7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AD-47EE-85EC-5A7E608B51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7432960"/>
        <c:axId val="567434272"/>
      </c:barChart>
      <c:catAx>
        <c:axId val="5674329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b-NO"/>
                  <a:t>Næring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7434272"/>
        <c:crosses val="autoZero"/>
        <c:auto val="1"/>
        <c:lblAlgn val="ctr"/>
        <c:lblOffset val="100"/>
        <c:noMultiLvlLbl val="0"/>
      </c:catAx>
      <c:valAx>
        <c:axId val="56743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b-NO"/>
                  <a:t>Antall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7432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Sysselsatte</a:t>
            </a:r>
            <a:r>
              <a:rPr lang="nb-NO" baseline="0"/>
              <a:t> etter næring i Virkemiddelsonen</a:t>
            </a:r>
            <a:endParaRPr lang="nb-N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0.20175336348096143"/>
          <c:y val="0.13316130320754777"/>
          <c:w val="0.76284690846598302"/>
          <c:h val="0.352769486340286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Sysselsatte!$B$15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Sysselsatte!$C$14:$J$14</c:f>
              <c:strCache>
                <c:ptCount val="8"/>
                <c:pt idx="0">
                  <c:v>Jordbruk, skogbruk og fiske</c:v>
                </c:pt>
                <c:pt idx="1">
                  <c:v>Sekundærnæringer</c:v>
                </c:pt>
                <c:pt idx="2">
                  <c:v>Varehandel, hotell og restaurant, samferdsel, finanstjen., forretningsmessig tjen., eiendom</c:v>
                </c:pt>
                <c:pt idx="3">
                  <c:v>Off.adm., forsvar, sosialforsikring</c:v>
                </c:pt>
                <c:pt idx="4">
                  <c:v>Undervisning</c:v>
                </c:pt>
                <c:pt idx="5">
                  <c:v>Helse- og sosialtjenester</c:v>
                </c:pt>
                <c:pt idx="6">
                  <c:v>Personlig tjenesteyting</c:v>
                </c:pt>
                <c:pt idx="7">
                  <c:v>Uoppgitt</c:v>
                </c:pt>
              </c:strCache>
            </c:strRef>
          </c:cat>
          <c:val>
            <c:numRef>
              <c:f>Sysselsatte!$C$15:$J$15</c:f>
              <c:numCache>
                <c:formatCode>General</c:formatCode>
                <c:ptCount val="8"/>
                <c:pt idx="0">
                  <c:v>2762</c:v>
                </c:pt>
                <c:pt idx="1">
                  <c:v>7658</c:v>
                </c:pt>
                <c:pt idx="2">
                  <c:v>12262</c:v>
                </c:pt>
                <c:pt idx="3">
                  <c:v>4151</c:v>
                </c:pt>
                <c:pt idx="4">
                  <c:v>4280</c:v>
                </c:pt>
                <c:pt idx="5">
                  <c:v>10073</c:v>
                </c:pt>
                <c:pt idx="6">
                  <c:v>1378</c:v>
                </c:pt>
                <c:pt idx="7">
                  <c:v>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55-4548-B5EC-8FD506472025}"/>
            </c:ext>
          </c:extLst>
        </c:ser>
        <c:ser>
          <c:idx val="1"/>
          <c:order val="1"/>
          <c:tx>
            <c:strRef>
              <c:f>Sysselsatte!$B$16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Sysselsatte!$C$14:$J$14</c:f>
              <c:strCache>
                <c:ptCount val="8"/>
                <c:pt idx="0">
                  <c:v>Jordbruk, skogbruk og fiske</c:v>
                </c:pt>
                <c:pt idx="1">
                  <c:v>Sekundærnæringer</c:v>
                </c:pt>
                <c:pt idx="2">
                  <c:v>Varehandel, hotell og restaurant, samferdsel, finanstjen., forretningsmessig tjen., eiendom</c:v>
                </c:pt>
                <c:pt idx="3">
                  <c:v>Off.adm., forsvar, sosialforsikring</c:v>
                </c:pt>
                <c:pt idx="4">
                  <c:v>Undervisning</c:v>
                </c:pt>
                <c:pt idx="5">
                  <c:v>Helse- og sosialtjenester</c:v>
                </c:pt>
                <c:pt idx="6">
                  <c:v>Personlig tjenesteyting</c:v>
                </c:pt>
                <c:pt idx="7">
                  <c:v>Uoppgitt</c:v>
                </c:pt>
              </c:strCache>
            </c:strRef>
          </c:cat>
          <c:val>
            <c:numRef>
              <c:f>Sysselsatte!$C$16:$J$16</c:f>
              <c:numCache>
                <c:formatCode>General</c:formatCode>
                <c:ptCount val="8"/>
                <c:pt idx="0">
                  <c:v>3068</c:v>
                </c:pt>
                <c:pt idx="1">
                  <c:v>8418</c:v>
                </c:pt>
                <c:pt idx="2">
                  <c:v>12489</c:v>
                </c:pt>
                <c:pt idx="3">
                  <c:v>4262</c:v>
                </c:pt>
                <c:pt idx="4">
                  <c:v>4149</c:v>
                </c:pt>
                <c:pt idx="5">
                  <c:v>10378</c:v>
                </c:pt>
                <c:pt idx="6">
                  <c:v>1455</c:v>
                </c:pt>
                <c:pt idx="7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55-4548-B5EC-8FD5064720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1547288"/>
        <c:axId val="761552536"/>
      </c:barChart>
      <c:catAx>
        <c:axId val="7615472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b-NO"/>
                  <a:t>Næring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61552536"/>
        <c:crosses val="autoZero"/>
        <c:auto val="1"/>
        <c:lblAlgn val="ctr"/>
        <c:lblOffset val="100"/>
        <c:noMultiLvlLbl val="0"/>
      </c:catAx>
      <c:valAx>
        <c:axId val="761552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b-NO"/>
                  <a:t>Antall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61547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Sysselsatte</a:t>
            </a:r>
            <a:r>
              <a:rPr lang="nb-NO" baseline="0"/>
              <a:t> etter næring i Nord-Norge</a:t>
            </a:r>
            <a:endParaRPr lang="nb-N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Sysselsatte!$B$18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Sysselsatte!$C$17:$J$17</c:f>
              <c:strCache>
                <c:ptCount val="8"/>
                <c:pt idx="0">
                  <c:v>Jordbruk, skogbruk og fiske</c:v>
                </c:pt>
                <c:pt idx="1">
                  <c:v>Sekundærnæringer</c:v>
                </c:pt>
                <c:pt idx="2">
                  <c:v>Varehandel, hotell og restaurant, samferdsel, finanstjen., forretningsmessig tjen., eiendom</c:v>
                </c:pt>
                <c:pt idx="3">
                  <c:v>Off.adm., forsvar, sosialforsikring</c:v>
                </c:pt>
                <c:pt idx="4">
                  <c:v>Undervisning</c:v>
                </c:pt>
                <c:pt idx="5">
                  <c:v>Helse- og sosialtjenester</c:v>
                </c:pt>
                <c:pt idx="6">
                  <c:v>Personlig tjenesteyting</c:v>
                </c:pt>
                <c:pt idx="7">
                  <c:v>Uoppgitt</c:v>
                </c:pt>
              </c:strCache>
            </c:strRef>
          </c:cat>
          <c:val>
            <c:numRef>
              <c:f>Sysselsatte!$C$18:$J$18</c:f>
              <c:numCache>
                <c:formatCode>General</c:formatCode>
                <c:ptCount val="8"/>
                <c:pt idx="0">
                  <c:v>10265</c:v>
                </c:pt>
                <c:pt idx="1">
                  <c:v>40219</c:v>
                </c:pt>
                <c:pt idx="2">
                  <c:v>72817</c:v>
                </c:pt>
                <c:pt idx="3">
                  <c:v>20733</c:v>
                </c:pt>
                <c:pt idx="4">
                  <c:v>22919</c:v>
                </c:pt>
                <c:pt idx="5">
                  <c:v>57301</c:v>
                </c:pt>
                <c:pt idx="6">
                  <c:v>7330</c:v>
                </c:pt>
                <c:pt idx="7">
                  <c:v>1517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AA-4296-B771-3E5D5D06633C}"/>
            </c:ext>
          </c:extLst>
        </c:ser>
        <c:ser>
          <c:idx val="1"/>
          <c:order val="1"/>
          <c:tx>
            <c:strRef>
              <c:f>Sysselsatte!$B$19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Sysselsatte!$C$17:$J$17</c:f>
              <c:strCache>
                <c:ptCount val="8"/>
                <c:pt idx="0">
                  <c:v>Jordbruk, skogbruk og fiske</c:v>
                </c:pt>
                <c:pt idx="1">
                  <c:v>Sekundærnæringer</c:v>
                </c:pt>
                <c:pt idx="2">
                  <c:v>Varehandel, hotell og restaurant, samferdsel, finanstjen., forretningsmessig tjen., eiendom</c:v>
                </c:pt>
                <c:pt idx="3">
                  <c:v>Off.adm., forsvar, sosialforsikring</c:v>
                </c:pt>
                <c:pt idx="4">
                  <c:v>Undervisning</c:v>
                </c:pt>
                <c:pt idx="5">
                  <c:v>Helse- og sosialtjenester</c:v>
                </c:pt>
                <c:pt idx="6">
                  <c:v>Personlig tjenesteyting</c:v>
                </c:pt>
                <c:pt idx="7">
                  <c:v>Uoppgitt</c:v>
                </c:pt>
              </c:strCache>
            </c:strRef>
          </c:cat>
          <c:val>
            <c:numRef>
              <c:f>Sysselsatte!$C$19:$J$19</c:f>
              <c:numCache>
                <c:formatCode>General</c:formatCode>
                <c:ptCount val="8"/>
                <c:pt idx="0">
                  <c:v>11081</c:v>
                </c:pt>
                <c:pt idx="1">
                  <c:v>43128</c:v>
                </c:pt>
                <c:pt idx="2">
                  <c:v>74228</c:v>
                </c:pt>
                <c:pt idx="3">
                  <c:v>20650</c:v>
                </c:pt>
                <c:pt idx="4">
                  <c:v>23707</c:v>
                </c:pt>
                <c:pt idx="5">
                  <c:v>59369</c:v>
                </c:pt>
                <c:pt idx="6">
                  <c:v>7853</c:v>
                </c:pt>
                <c:pt idx="7">
                  <c:v>1136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AA-4296-B771-3E5D5D0663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3719456"/>
        <c:axId val="713719784"/>
      </c:barChart>
      <c:catAx>
        <c:axId val="7137194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b-NO"/>
                  <a:t>Næring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13719784"/>
        <c:crosses val="autoZero"/>
        <c:auto val="1"/>
        <c:lblAlgn val="ctr"/>
        <c:lblOffset val="100"/>
        <c:noMultiLvlLbl val="0"/>
      </c:catAx>
      <c:valAx>
        <c:axId val="713719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b-NO"/>
                  <a:t>Antall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13719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Befolkningspyramiden</a:t>
            </a:r>
            <a:r>
              <a:rPr lang="nb-NO" baseline="0"/>
              <a:t> for Virkemiddelsonen 2010</a:t>
            </a:r>
          </a:p>
          <a:p>
            <a:pPr>
              <a:defRPr/>
            </a:pPr>
            <a:endParaRPr lang="nb-N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0.23492362626463004"/>
          <c:y val="0.24404499966729271"/>
          <c:w val="0.70385759477597709"/>
          <c:h val="0.5408415618638812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Befolkningspyramide!$E$33</c:f>
              <c:strCache>
                <c:ptCount val="1"/>
                <c:pt idx="0">
                  <c:v>Menn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Befolkningspyramide!$D$34:$D$44</c:f>
              <c:strCache>
                <c:ptCount val="11"/>
                <c:pt idx="0">
                  <c:v>0-9 år</c:v>
                </c:pt>
                <c:pt idx="1">
                  <c:v>10-19 år</c:v>
                </c:pt>
                <c:pt idx="2">
                  <c:v>20-29 år</c:v>
                </c:pt>
                <c:pt idx="3">
                  <c:v>30-39 år</c:v>
                </c:pt>
                <c:pt idx="4">
                  <c:v>40-49 år</c:v>
                </c:pt>
                <c:pt idx="5">
                  <c:v>50-59 år</c:v>
                </c:pt>
                <c:pt idx="6">
                  <c:v>60-69 år</c:v>
                </c:pt>
                <c:pt idx="7">
                  <c:v>70-79 år</c:v>
                </c:pt>
                <c:pt idx="8">
                  <c:v>80-89 år</c:v>
                </c:pt>
                <c:pt idx="9">
                  <c:v>90-99 år</c:v>
                </c:pt>
                <c:pt idx="10">
                  <c:v>100 år eller eldre</c:v>
                </c:pt>
              </c:strCache>
            </c:strRef>
          </c:cat>
          <c:val>
            <c:numRef>
              <c:f>Befolkningspyramide!$E$34:$E$44</c:f>
              <c:numCache>
                <c:formatCode>General</c:formatCode>
                <c:ptCount val="11"/>
                <c:pt idx="0">
                  <c:v>-2847</c:v>
                </c:pt>
                <c:pt idx="1">
                  <c:v>-3662</c:v>
                </c:pt>
                <c:pt idx="2">
                  <c:v>-2975</c:v>
                </c:pt>
                <c:pt idx="3">
                  <c:v>-3224</c:v>
                </c:pt>
                <c:pt idx="4">
                  <c:v>-3856</c:v>
                </c:pt>
                <c:pt idx="5">
                  <c:v>-3710</c:v>
                </c:pt>
                <c:pt idx="6">
                  <c:v>-3412</c:v>
                </c:pt>
                <c:pt idx="7">
                  <c:v>-1823</c:v>
                </c:pt>
                <c:pt idx="8">
                  <c:v>-765</c:v>
                </c:pt>
                <c:pt idx="9">
                  <c:v>-82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F6-4ED3-BA47-EB279E5AB82D}"/>
            </c:ext>
          </c:extLst>
        </c:ser>
        <c:ser>
          <c:idx val="1"/>
          <c:order val="1"/>
          <c:tx>
            <c:strRef>
              <c:f>Befolkningspyramide!$F$33</c:f>
              <c:strCache>
                <c:ptCount val="1"/>
                <c:pt idx="0">
                  <c:v>Kvinner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Befolkningspyramide!$D$34:$D$44</c:f>
              <c:strCache>
                <c:ptCount val="11"/>
                <c:pt idx="0">
                  <c:v>0-9 år</c:v>
                </c:pt>
                <c:pt idx="1">
                  <c:v>10-19 år</c:v>
                </c:pt>
                <c:pt idx="2">
                  <c:v>20-29 år</c:v>
                </c:pt>
                <c:pt idx="3">
                  <c:v>30-39 år</c:v>
                </c:pt>
                <c:pt idx="4">
                  <c:v>40-49 år</c:v>
                </c:pt>
                <c:pt idx="5">
                  <c:v>50-59 år</c:v>
                </c:pt>
                <c:pt idx="6">
                  <c:v>60-69 år</c:v>
                </c:pt>
                <c:pt idx="7">
                  <c:v>70-79 år</c:v>
                </c:pt>
                <c:pt idx="8">
                  <c:v>80-89 år</c:v>
                </c:pt>
                <c:pt idx="9">
                  <c:v>90-99 år</c:v>
                </c:pt>
                <c:pt idx="10">
                  <c:v>100 år eller eldre</c:v>
                </c:pt>
              </c:strCache>
            </c:strRef>
          </c:cat>
          <c:val>
            <c:numRef>
              <c:f>Befolkningspyramide!$F$34:$F$44</c:f>
              <c:numCache>
                <c:formatCode>General</c:formatCode>
                <c:ptCount val="11"/>
                <c:pt idx="0">
                  <c:v>2812</c:v>
                </c:pt>
                <c:pt idx="1">
                  <c:v>3366</c:v>
                </c:pt>
                <c:pt idx="2">
                  <c:v>2677</c:v>
                </c:pt>
                <c:pt idx="3">
                  <c:v>3033</c:v>
                </c:pt>
                <c:pt idx="4">
                  <c:v>3463</c:v>
                </c:pt>
                <c:pt idx="5">
                  <c:v>3353</c:v>
                </c:pt>
                <c:pt idx="6">
                  <c:v>2913</c:v>
                </c:pt>
                <c:pt idx="7">
                  <c:v>1988</c:v>
                </c:pt>
                <c:pt idx="8">
                  <c:v>1196</c:v>
                </c:pt>
                <c:pt idx="9">
                  <c:v>245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F6-4ED3-BA47-EB279E5AB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16247136"/>
        <c:axId val="760160864"/>
      </c:barChart>
      <c:catAx>
        <c:axId val="716247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60160864"/>
        <c:crosses val="autoZero"/>
        <c:auto val="1"/>
        <c:lblAlgn val="ctr"/>
        <c:lblOffset val="100"/>
        <c:noMultiLvlLbl val="0"/>
      </c:catAx>
      <c:valAx>
        <c:axId val="760160864"/>
        <c:scaling>
          <c:orientation val="minMax"/>
          <c:min val="-4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16247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Befolkningspyramide</a:t>
            </a:r>
            <a:r>
              <a:rPr lang="nb-NO" baseline="0"/>
              <a:t> for Nord-Norge i 2010</a:t>
            </a:r>
            <a:endParaRPr lang="nb-N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Befolkningspyramide!$E$5</c:f>
              <c:strCache>
                <c:ptCount val="1"/>
                <c:pt idx="0">
                  <c:v>Menn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Befolkningspyramide!$D$6:$D$16</c:f>
              <c:strCache>
                <c:ptCount val="11"/>
                <c:pt idx="0">
                  <c:v>0-9 år</c:v>
                </c:pt>
                <c:pt idx="1">
                  <c:v>10-19 år</c:v>
                </c:pt>
                <c:pt idx="2">
                  <c:v>20-29 år</c:v>
                </c:pt>
                <c:pt idx="3">
                  <c:v>30-39 år</c:v>
                </c:pt>
                <c:pt idx="4">
                  <c:v>40-49 år</c:v>
                </c:pt>
                <c:pt idx="5">
                  <c:v>50-59 år</c:v>
                </c:pt>
                <c:pt idx="6">
                  <c:v>60-69 år</c:v>
                </c:pt>
                <c:pt idx="7">
                  <c:v>70-79 år</c:v>
                </c:pt>
                <c:pt idx="8">
                  <c:v>80-89 år</c:v>
                </c:pt>
                <c:pt idx="9">
                  <c:v>90-99 år</c:v>
                </c:pt>
                <c:pt idx="10">
                  <c:v>100 år eller eldre</c:v>
                </c:pt>
              </c:strCache>
            </c:strRef>
          </c:cat>
          <c:val>
            <c:numRef>
              <c:f>Befolkningspyramide!$E$6:$E$16</c:f>
              <c:numCache>
                <c:formatCode>0</c:formatCode>
                <c:ptCount val="11"/>
                <c:pt idx="0">
                  <c:v>-27958</c:v>
                </c:pt>
                <c:pt idx="1">
                  <c:v>-33731</c:v>
                </c:pt>
                <c:pt idx="2">
                  <c:v>-28641</c:v>
                </c:pt>
                <c:pt idx="3">
                  <c:v>-29432</c:v>
                </c:pt>
                <c:pt idx="4">
                  <c:v>-34472</c:v>
                </c:pt>
                <c:pt idx="5">
                  <c:v>-31927</c:v>
                </c:pt>
                <c:pt idx="6">
                  <c:v>-26857</c:v>
                </c:pt>
                <c:pt idx="7">
                  <c:v>-14340</c:v>
                </c:pt>
                <c:pt idx="8">
                  <c:v>-6618</c:v>
                </c:pt>
                <c:pt idx="9">
                  <c:v>-758</c:v>
                </c:pt>
                <c:pt idx="10">
                  <c:v>-12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77-46F8-99BE-96E1993CEF0B}"/>
            </c:ext>
          </c:extLst>
        </c:ser>
        <c:ser>
          <c:idx val="1"/>
          <c:order val="1"/>
          <c:tx>
            <c:strRef>
              <c:f>Befolkningspyramide!$F$5</c:f>
              <c:strCache>
                <c:ptCount val="1"/>
                <c:pt idx="0">
                  <c:v>Kvinner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Befolkningspyramide!$D$6:$D$16</c:f>
              <c:strCache>
                <c:ptCount val="11"/>
                <c:pt idx="0">
                  <c:v>0-9 år</c:v>
                </c:pt>
                <c:pt idx="1">
                  <c:v>10-19 år</c:v>
                </c:pt>
                <c:pt idx="2">
                  <c:v>20-29 år</c:v>
                </c:pt>
                <c:pt idx="3">
                  <c:v>30-39 år</c:v>
                </c:pt>
                <c:pt idx="4">
                  <c:v>40-49 år</c:v>
                </c:pt>
                <c:pt idx="5">
                  <c:v>50-59 år</c:v>
                </c:pt>
                <c:pt idx="6">
                  <c:v>60-69 år</c:v>
                </c:pt>
                <c:pt idx="7">
                  <c:v>70-79 år</c:v>
                </c:pt>
                <c:pt idx="8">
                  <c:v>80-89 år</c:v>
                </c:pt>
                <c:pt idx="9">
                  <c:v>90-99 år</c:v>
                </c:pt>
                <c:pt idx="10">
                  <c:v>100 år eller eldre</c:v>
                </c:pt>
              </c:strCache>
            </c:strRef>
          </c:cat>
          <c:val>
            <c:numRef>
              <c:f>Befolkningspyramide!$F$6:$F$16</c:f>
              <c:numCache>
                <c:formatCode>0</c:formatCode>
                <c:ptCount val="11"/>
                <c:pt idx="0">
                  <c:v>26581</c:v>
                </c:pt>
                <c:pt idx="1">
                  <c:v>31145</c:v>
                </c:pt>
                <c:pt idx="2">
                  <c:v>26464</c:v>
                </c:pt>
                <c:pt idx="3">
                  <c:v>28613</c:v>
                </c:pt>
                <c:pt idx="4">
                  <c:v>32648</c:v>
                </c:pt>
                <c:pt idx="5">
                  <c:v>30018</c:v>
                </c:pt>
                <c:pt idx="6">
                  <c:v>25324</c:v>
                </c:pt>
                <c:pt idx="7">
                  <c:v>16189</c:v>
                </c:pt>
                <c:pt idx="8">
                  <c:v>11355</c:v>
                </c:pt>
                <c:pt idx="9">
                  <c:v>2485</c:v>
                </c:pt>
                <c:pt idx="10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77-46F8-99BE-96E1993CEF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1365416"/>
        <c:axId val="751364432"/>
      </c:barChart>
      <c:catAx>
        <c:axId val="751365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51364432"/>
        <c:crosses val="autoZero"/>
        <c:auto val="1"/>
        <c:lblAlgn val="ctr"/>
        <c:lblOffset val="100"/>
        <c:noMultiLvlLbl val="0"/>
      </c:catAx>
      <c:valAx>
        <c:axId val="751364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51365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Befolkningspyramide</a:t>
            </a:r>
            <a:r>
              <a:rPr lang="nb-NO" baseline="0"/>
              <a:t> for Nord-Troms i 2020</a:t>
            </a:r>
            <a:endParaRPr lang="nb-N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Befolkningspyramide!$G$19</c:f>
              <c:strCache>
                <c:ptCount val="1"/>
                <c:pt idx="0">
                  <c:v>Menn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Befolkningspyramide!$D$20:$D$30</c:f>
              <c:strCache>
                <c:ptCount val="11"/>
                <c:pt idx="0">
                  <c:v>0-9 år</c:v>
                </c:pt>
                <c:pt idx="1">
                  <c:v>10-19 år</c:v>
                </c:pt>
                <c:pt idx="2">
                  <c:v>20-29 år</c:v>
                </c:pt>
                <c:pt idx="3">
                  <c:v>30-39 år</c:v>
                </c:pt>
                <c:pt idx="4">
                  <c:v>40-49 år</c:v>
                </c:pt>
                <c:pt idx="5">
                  <c:v>50-59 år</c:v>
                </c:pt>
                <c:pt idx="6">
                  <c:v>60-69 år</c:v>
                </c:pt>
                <c:pt idx="7">
                  <c:v>70-79 år</c:v>
                </c:pt>
                <c:pt idx="8">
                  <c:v>80-89 år</c:v>
                </c:pt>
                <c:pt idx="9">
                  <c:v>90-99 år</c:v>
                </c:pt>
                <c:pt idx="10">
                  <c:v>100 år eller eldre</c:v>
                </c:pt>
              </c:strCache>
            </c:strRef>
          </c:cat>
          <c:val>
            <c:numRef>
              <c:f>Befolkningspyramide!$G$20:$G$30</c:f>
              <c:numCache>
                <c:formatCode>General</c:formatCode>
                <c:ptCount val="11"/>
                <c:pt idx="0">
                  <c:v>-726</c:v>
                </c:pt>
                <c:pt idx="1">
                  <c:v>-963</c:v>
                </c:pt>
                <c:pt idx="2">
                  <c:v>-1037</c:v>
                </c:pt>
                <c:pt idx="3">
                  <c:v>-803</c:v>
                </c:pt>
                <c:pt idx="4">
                  <c:v>-1024</c:v>
                </c:pt>
                <c:pt idx="5">
                  <c:v>-1116</c:v>
                </c:pt>
                <c:pt idx="6">
                  <c:v>-1083</c:v>
                </c:pt>
                <c:pt idx="7">
                  <c:v>-939</c:v>
                </c:pt>
                <c:pt idx="8">
                  <c:v>-335</c:v>
                </c:pt>
                <c:pt idx="9">
                  <c:v>-49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1C-4103-9C1B-93A7440CB8FD}"/>
            </c:ext>
          </c:extLst>
        </c:ser>
        <c:ser>
          <c:idx val="1"/>
          <c:order val="1"/>
          <c:tx>
            <c:strRef>
              <c:f>Befolkningspyramide!$H$19</c:f>
              <c:strCache>
                <c:ptCount val="1"/>
                <c:pt idx="0">
                  <c:v>Kvinner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Befolkningspyramide!$D$20:$D$30</c:f>
              <c:strCache>
                <c:ptCount val="11"/>
                <c:pt idx="0">
                  <c:v>0-9 år</c:v>
                </c:pt>
                <c:pt idx="1">
                  <c:v>10-19 år</c:v>
                </c:pt>
                <c:pt idx="2">
                  <c:v>20-29 år</c:v>
                </c:pt>
                <c:pt idx="3">
                  <c:v>30-39 år</c:v>
                </c:pt>
                <c:pt idx="4">
                  <c:v>40-49 år</c:v>
                </c:pt>
                <c:pt idx="5">
                  <c:v>50-59 år</c:v>
                </c:pt>
                <c:pt idx="6">
                  <c:v>60-69 år</c:v>
                </c:pt>
                <c:pt idx="7">
                  <c:v>70-79 år</c:v>
                </c:pt>
                <c:pt idx="8">
                  <c:v>80-89 år</c:v>
                </c:pt>
                <c:pt idx="9">
                  <c:v>90-99 år</c:v>
                </c:pt>
                <c:pt idx="10">
                  <c:v>100 år eller eldre</c:v>
                </c:pt>
              </c:strCache>
            </c:strRef>
          </c:cat>
          <c:val>
            <c:numRef>
              <c:f>Befolkningspyramide!$H$20:$H$30</c:f>
              <c:numCache>
                <c:formatCode>General</c:formatCode>
                <c:ptCount val="11"/>
                <c:pt idx="0">
                  <c:v>705</c:v>
                </c:pt>
                <c:pt idx="1">
                  <c:v>898</c:v>
                </c:pt>
                <c:pt idx="2">
                  <c:v>883</c:v>
                </c:pt>
                <c:pt idx="3">
                  <c:v>738</c:v>
                </c:pt>
                <c:pt idx="4">
                  <c:v>921</c:v>
                </c:pt>
                <c:pt idx="5">
                  <c:v>1008</c:v>
                </c:pt>
                <c:pt idx="6">
                  <c:v>991</c:v>
                </c:pt>
                <c:pt idx="7">
                  <c:v>910</c:v>
                </c:pt>
                <c:pt idx="8">
                  <c:v>450</c:v>
                </c:pt>
                <c:pt idx="9">
                  <c:v>92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1C-4103-9C1B-93A7440CB8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2162640"/>
        <c:axId val="702164280"/>
      </c:barChart>
      <c:catAx>
        <c:axId val="702162640"/>
        <c:scaling>
          <c:orientation val="minMax"/>
        </c:scaling>
        <c:delete val="0"/>
        <c:axPos val="l"/>
        <c:numFmt formatCode="0;0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02164280"/>
        <c:crosses val="autoZero"/>
        <c:auto val="1"/>
        <c:lblAlgn val="ctr"/>
        <c:lblOffset val="100"/>
        <c:noMultiLvlLbl val="0"/>
      </c:catAx>
      <c:valAx>
        <c:axId val="702164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02162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Befolkningspyramide</a:t>
            </a:r>
            <a:r>
              <a:rPr lang="nb-NO" baseline="0"/>
              <a:t> for Virkemiddelsonen i 2020</a:t>
            </a:r>
            <a:endParaRPr lang="nb-N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Befolkningspyramide!$G$33</c:f>
              <c:strCache>
                <c:ptCount val="1"/>
                <c:pt idx="0">
                  <c:v>Menn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Befolkningspyramide!$D$34:$D$44</c:f>
              <c:strCache>
                <c:ptCount val="11"/>
                <c:pt idx="0">
                  <c:v>0-9 år</c:v>
                </c:pt>
                <c:pt idx="1">
                  <c:v>10-19 år</c:v>
                </c:pt>
                <c:pt idx="2">
                  <c:v>20-29 år</c:v>
                </c:pt>
                <c:pt idx="3">
                  <c:v>30-39 år</c:v>
                </c:pt>
                <c:pt idx="4">
                  <c:v>40-49 år</c:v>
                </c:pt>
                <c:pt idx="5">
                  <c:v>50-59 år</c:v>
                </c:pt>
                <c:pt idx="6">
                  <c:v>60-69 år</c:v>
                </c:pt>
                <c:pt idx="7">
                  <c:v>70-79 år</c:v>
                </c:pt>
                <c:pt idx="8">
                  <c:v>80-89 år</c:v>
                </c:pt>
                <c:pt idx="9">
                  <c:v>90-99 år</c:v>
                </c:pt>
                <c:pt idx="10">
                  <c:v>100 år eller eldre</c:v>
                </c:pt>
              </c:strCache>
            </c:strRef>
          </c:cat>
          <c:val>
            <c:numRef>
              <c:f>Befolkningspyramide!$G$34:$G$44</c:f>
              <c:numCache>
                <c:formatCode>General</c:formatCode>
                <c:ptCount val="11"/>
                <c:pt idx="0">
                  <c:v>-2283</c:v>
                </c:pt>
                <c:pt idx="1">
                  <c:v>-2030</c:v>
                </c:pt>
                <c:pt idx="2">
                  <c:v>-3628</c:v>
                </c:pt>
                <c:pt idx="3">
                  <c:v>-2240</c:v>
                </c:pt>
                <c:pt idx="4">
                  <c:v>-3409</c:v>
                </c:pt>
                <c:pt idx="5">
                  <c:v>-2806</c:v>
                </c:pt>
                <c:pt idx="6">
                  <c:v>-3476</c:v>
                </c:pt>
                <c:pt idx="7">
                  <c:v>-1762</c:v>
                </c:pt>
                <c:pt idx="8">
                  <c:v>-941</c:v>
                </c:pt>
                <c:pt idx="9">
                  <c:v>-72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52-4C4C-BC8D-6AC0C51D2E45}"/>
            </c:ext>
          </c:extLst>
        </c:ser>
        <c:ser>
          <c:idx val="1"/>
          <c:order val="1"/>
          <c:tx>
            <c:strRef>
              <c:f>Befolkningspyramide!$H$33</c:f>
              <c:strCache>
                <c:ptCount val="1"/>
                <c:pt idx="0">
                  <c:v>Kvinner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Befolkningspyramide!$D$34:$D$44</c:f>
              <c:strCache>
                <c:ptCount val="11"/>
                <c:pt idx="0">
                  <c:v>0-9 år</c:v>
                </c:pt>
                <c:pt idx="1">
                  <c:v>10-19 år</c:v>
                </c:pt>
                <c:pt idx="2">
                  <c:v>20-29 år</c:v>
                </c:pt>
                <c:pt idx="3">
                  <c:v>30-39 år</c:v>
                </c:pt>
                <c:pt idx="4">
                  <c:v>40-49 år</c:v>
                </c:pt>
                <c:pt idx="5">
                  <c:v>50-59 år</c:v>
                </c:pt>
                <c:pt idx="6">
                  <c:v>60-69 år</c:v>
                </c:pt>
                <c:pt idx="7">
                  <c:v>70-79 år</c:v>
                </c:pt>
                <c:pt idx="8">
                  <c:v>80-89 år</c:v>
                </c:pt>
                <c:pt idx="9">
                  <c:v>90-99 år</c:v>
                </c:pt>
                <c:pt idx="10">
                  <c:v>100 år eller eldre</c:v>
                </c:pt>
              </c:strCache>
            </c:strRef>
          </c:cat>
          <c:val>
            <c:numRef>
              <c:f>Befolkningspyramide!$H$34:$H$44</c:f>
              <c:numCache>
                <c:formatCode>General</c:formatCode>
                <c:ptCount val="11"/>
                <c:pt idx="0">
                  <c:v>1620</c:v>
                </c:pt>
                <c:pt idx="1">
                  <c:v>2787</c:v>
                </c:pt>
                <c:pt idx="2">
                  <c:v>2133</c:v>
                </c:pt>
                <c:pt idx="3">
                  <c:v>2604</c:v>
                </c:pt>
                <c:pt idx="4">
                  <c:v>2180</c:v>
                </c:pt>
                <c:pt idx="5">
                  <c:v>3455</c:v>
                </c:pt>
                <c:pt idx="6">
                  <c:v>2192</c:v>
                </c:pt>
                <c:pt idx="7">
                  <c:v>2557</c:v>
                </c:pt>
                <c:pt idx="8">
                  <c:v>806</c:v>
                </c:pt>
                <c:pt idx="9">
                  <c:v>285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52-4C4C-BC8D-6AC0C51D2E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9428656"/>
        <c:axId val="759428984"/>
      </c:barChart>
      <c:catAx>
        <c:axId val="759428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59428984"/>
        <c:crosses val="autoZero"/>
        <c:auto val="1"/>
        <c:lblAlgn val="ctr"/>
        <c:lblOffset val="100"/>
        <c:noMultiLvlLbl val="0"/>
      </c:catAx>
      <c:valAx>
        <c:axId val="759428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59428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Befolkningspyramide</a:t>
            </a:r>
            <a:r>
              <a:rPr lang="nb-NO" baseline="0"/>
              <a:t> for Nord-Norge i 2020</a:t>
            </a:r>
            <a:endParaRPr lang="nb-N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Befolkningspyramide!$G$5</c:f>
              <c:strCache>
                <c:ptCount val="1"/>
                <c:pt idx="0">
                  <c:v>Menn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Befolkningspyramide!$D$6:$D$16</c:f>
              <c:strCache>
                <c:ptCount val="11"/>
                <c:pt idx="0">
                  <c:v>0-9 år</c:v>
                </c:pt>
                <c:pt idx="1">
                  <c:v>10-19 år</c:v>
                </c:pt>
                <c:pt idx="2">
                  <c:v>20-29 år</c:v>
                </c:pt>
                <c:pt idx="3">
                  <c:v>30-39 år</c:v>
                </c:pt>
                <c:pt idx="4">
                  <c:v>40-49 år</c:v>
                </c:pt>
                <c:pt idx="5">
                  <c:v>50-59 år</c:v>
                </c:pt>
                <c:pt idx="6">
                  <c:v>60-69 år</c:v>
                </c:pt>
                <c:pt idx="7">
                  <c:v>70-79 år</c:v>
                </c:pt>
                <c:pt idx="8">
                  <c:v>80-89 år</c:v>
                </c:pt>
                <c:pt idx="9">
                  <c:v>90-99 år</c:v>
                </c:pt>
                <c:pt idx="10">
                  <c:v>100 år eller eldre</c:v>
                </c:pt>
              </c:strCache>
            </c:strRef>
          </c:cat>
          <c:val>
            <c:numRef>
              <c:f>Befolkningspyramide!$G$6:$G$16</c:f>
              <c:numCache>
                <c:formatCode>0</c:formatCode>
                <c:ptCount val="11"/>
                <c:pt idx="0">
                  <c:v>-25569</c:v>
                </c:pt>
                <c:pt idx="1">
                  <c:v>-29563</c:v>
                </c:pt>
                <c:pt idx="2">
                  <c:v>-34750</c:v>
                </c:pt>
                <c:pt idx="3">
                  <c:v>-30596</c:v>
                </c:pt>
                <c:pt idx="4">
                  <c:v>-31017</c:v>
                </c:pt>
                <c:pt idx="5">
                  <c:v>-34132</c:v>
                </c:pt>
                <c:pt idx="6">
                  <c:v>-29649</c:v>
                </c:pt>
                <c:pt idx="7">
                  <c:v>-22010</c:v>
                </c:pt>
                <c:pt idx="8">
                  <c:v>-8063</c:v>
                </c:pt>
                <c:pt idx="9">
                  <c:v>-1197</c:v>
                </c:pt>
                <c:pt idx="10">
                  <c:v>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D9-4B2D-80B3-7F7F9F62173A}"/>
            </c:ext>
          </c:extLst>
        </c:ser>
        <c:ser>
          <c:idx val="1"/>
          <c:order val="1"/>
          <c:tx>
            <c:strRef>
              <c:f>Befolkningspyramide!$H$5</c:f>
              <c:strCache>
                <c:ptCount val="1"/>
                <c:pt idx="0">
                  <c:v>Kvinner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Befolkningspyramide!$D$6:$D$16</c:f>
              <c:strCache>
                <c:ptCount val="11"/>
                <c:pt idx="0">
                  <c:v>0-9 år</c:v>
                </c:pt>
                <c:pt idx="1">
                  <c:v>10-19 år</c:v>
                </c:pt>
                <c:pt idx="2">
                  <c:v>20-29 år</c:v>
                </c:pt>
                <c:pt idx="3">
                  <c:v>30-39 år</c:v>
                </c:pt>
                <c:pt idx="4">
                  <c:v>40-49 år</c:v>
                </c:pt>
                <c:pt idx="5">
                  <c:v>50-59 år</c:v>
                </c:pt>
                <c:pt idx="6">
                  <c:v>60-69 år</c:v>
                </c:pt>
                <c:pt idx="7">
                  <c:v>70-79 år</c:v>
                </c:pt>
                <c:pt idx="8">
                  <c:v>80-89 år</c:v>
                </c:pt>
                <c:pt idx="9">
                  <c:v>90-99 år</c:v>
                </c:pt>
                <c:pt idx="10">
                  <c:v>100 år eller eldre</c:v>
                </c:pt>
              </c:strCache>
            </c:strRef>
          </c:cat>
          <c:val>
            <c:numRef>
              <c:f>Befolkningspyramide!$H$6:$H$16</c:f>
              <c:numCache>
                <c:formatCode>0</c:formatCode>
                <c:ptCount val="11"/>
                <c:pt idx="0">
                  <c:v>24546</c:v>
                </c:pt>
                <c:pt idx="1">
                  <c:v>27623</c:v>
                </c:pt>
                <c:pt idx="2">
                  <c:v>30783</c:v>
                </c:pt>
                <c:pt idx="3">
                  <c:v>28409</c:v>
                </c:pt>
                <c:pt idx="4">
                  <c:v>29847</c:v>
                </c:pt>
                <c:pt idx="5">
                  <c:v>32467</c:v>
                </c:pt>
                <c:pt idx="6">
                  <c:v>28362</c:v>
                </c:pt>
                <c:pt idx="7">
                  <c:v>22259</c:v>
                </c:pt>
                <c:pt idx="8">
                  <c:v>10762</c:v>
                </c:pt>
                <c:pt idx="9">
                  <c:v>2836</c:v>
                </c:pt>
                <c:pt idx="10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D9-4B2D-80B3-7F7F9F6217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16511456"/>
        <c:axId val="716511784"/>
      </c:barChart>
      <c:catAx>
        <c:axId val="716511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16511784"/>
        <c:crosses val="autoZero"/>
        <c:auto val="1"/>
        <c:lblAlgn val="ctr"/>
        <c:lblOffset val="100"/>
        <c:noMultiLvlLbl val="0"/>
      </c:catAx>
      <c:valAx>
        <c:axId val="716511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16511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1200" b="1" i="0" u="none" strike="noStrike" cap="all" normalizeH="0" baseline="0">
                <a:effectLst/>
              </a:rPr>
              <a:t>Gjennomføring i videregående opplæring etter fullføringsgrad i Nord-Troms for perioden 2013-2018</a:t>
            </a:r>
            <a:r>
              <a:rPr lang="nb-NO" sz="1200" b="1" i="0" u="none" strike="noStrike" cap="all" normalizeH="0" baseline="0"/>
              <a:t> </a:t>
            </a:r>
            <a:endParaRPr lang="nb-NO" sz="1200"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Utdanning!$D$37</c:f>
              <c:strCache>
                <c:ptCount val="1"/>
                <c:pt idx="0">
                  <c:v>Fullført med studie- eller yrkeskompetanse på normert tid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Utdanning!$F$37</c:f>
              <c:numCache>
                <c:formatCode>0%</c:formatCode>
                <c:ptCount val="1"/>
                <c:pt idx="0">
                  <c:v>0.46206896551724136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65-40AE-9337-6CDC6D3B8CB1}"/>
            </c:ext>
          </c:extLst>
        </c:ser>
        <c:ser>
          <c:idx val="1"/>
          <c:order val="1"/>
          <c:tx>
            <c:strRef>
              <c:f>Utdanning!$D$38</c:f>
              <c:strCache>
                <c:ptCount val="1"/>
                <c:pt idx="0">
                  <c:v>Fullført med studie- eller yrkeskompetanse på mer enn normert tid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Utdanning!$F$38</c:f>
              <c:numCache>
                <c:formatCode>0%</c:formatCode>
                <c:ptCount val="1"/>
                <c:pt idx="0">
                  <c:v>0.21379310344827587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65-40AE-9337-6CDC6D3B8CB1}"/>
            </c:ext>
          </c:extLst>
        </c:ser>
        <c:ser>
          <c:idx val="2"/>
          <c:order val="2"/>
          <c:tx>
            <c:strRef>
              <c:f>Utdanning!$D$39</c:f>
              <c:strCache>
                <c:ptCount val="1"/>
                <c:pt idx="0">
                  <c:v>Fortsatt i videregående opplæring etter fem år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Utdanning!$F$39</c:f>
              <c:numCache>
                <c:formatCode>0%</c:formatCode>
                <c:ptCount val="1"/>
                <c:pt idx="0">
                  <c:v>9.6551724137931033E-2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65-40AE-9337-6CDC6D3B8CB1}"/>
            </c:ext>
          </c:extLst>
        </c:ser>
        <c:ser>
          <c:idx val="3"/>
          <c:order val="3"/>
          <c:tx>
            <c:strRef>
              <c:f>Utdanning!$D$40</c:f>
              <c:strCache>
                <c:ptCount val="1"/>
                <c:pt idx="0">
                  <c:v>Gjennomført vg3, men ikke bestått eksamen/fag- eller svenneprøve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Utdanning!$F$40</c:f>
              <c:numCache>
                <c:formatCode>0%</c:formatCode>
                <c:ptCount val="1"/>
                <c:pt idx="0">
                  <c:v>4.1379310344827586E-2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65-40AE-9337-6CDC6D3B8CB1}"/>
            </c:ext>
          </c:extLst>
        </c:ser>
        <c:ser>
          <c:idx val="4"/>
          <c:order val="4"/>
          <c:tx>
            <c:strRef>
              <c:f>Utdanning!$D$41</c:f>
              <c:strCache>
                <c:ptCount val="1"/>
                <c:pt idx="0">
                  <c:v>Sluttet underveis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Utdanning!$F$41</c:f>
              <c:numCache>
                <c:formatCode>0%</c:formatCode>
                <c:ptCount val="1"/>
                <c:pt idx="0">
                  <c:v>0.18620689655172415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65-40AE-9337-6CDC6D3B8C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58904904"/>
        <c:axId val="558902936"/>
      </c:barChart>
      <c:catAx>
        <c:axId val="55890490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58902936"/>
        <c:crosses val="autoZero"/>
        <c:auto val="1"/>
        <c:lblAlgn val="ctr"/>
        <c:lblOffset val="100"/>
        <c:noMultiLvlLbl val="0"/>
      </c:catAx>
      <c:valAx>
        <c:axId val="5589029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58904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304436532563273"/>
          <c:y val="0.17071282324805151"/>
          <c:w val="0.68211172492960015"/>
          <c:h val="0.28892822936714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cap="all" spc="120" normalizeH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nb-NO" sz="1200" b="1" i="0" cap="all" baseline="0">
                <a:effectLst/>
              </a:rPr>
              <a:t>Gjennomføring i videregående opplæring etter fullføringsgrad i Virkemiddelsonen for perioden 2013-2018 </a:t>
            </a:r>
            <a:endParaRPr lang="nb-NO" sz="120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nb-N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1" i="0" u="none" strike="noStrike" kern="1200" cap="all" spc="120" normalizeH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5.9419311276164753E-2"/>
          <c:y val="0.37073731385627851"/>
          <c:w val="0.94058068872383527"/>
          <c:h val="0.62926268614372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Utdanning!$D$56</c:f>
              <c:strCache>
                <c:ptCount val="1"/>
                <c:pt idx="0">
                  <c:v>Fullført med studie- eller yrkeskompetanse på normert tid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Utdanning!$F$56</c:f>
              <c:numCache>
                <c:formatCode>0%</c:formatCode>
                <c:ptCount val="1"/>
                <c:pt idx="0">
                  <c:v>0.45971978984238177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24-47C5-A47D-B10549434842}"/>
            </c:ext>
          </c:extLst>
        </c:ser>
        <c:ser>
          <c:idx val="1"/>
          <c:order val="1"/>
          <c:tx>
            <c:strRef>
              <c:f>Utdanning!$D$57</c:f>
              <c:strCache>
                <c:ptCount val="1"/>
                <c:pt idx="0">
                  <c:v>Fullført med studie- eller yrkeskompetanse på mer enn normert tid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Utdanning!$F$57</c:f>
              <c:numCache>
                <c:formatCode>0%</c:formatCode>
                <c:ptCount val="1"/>
                <c:pt idx="0">
                  <c:v>0.18038528896672504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24-47C5-A47D-B10549434842}"/>
            </c:ext>
          </c:extLst>
        </c:ser>
        <c:ser>
          <c:idx val="2"/>
          <c:order val="2"/>
          <c:tx>
            <c:strRef>
              <c:f>Utdanning!$D$58</c:f>
              <c:strCache>
                <c:ptCount val="1"/>
                <c:pt idx="0">
                  <c:v>Fortsatt i videregående opplæring etter fem år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Utdanning!$F$58</c:f>
              <c:numCache>
                <c:formatCode>0%</c:formatCode>
                <c:ptCount val="1"/>
                <c:pt idx="0">
                  <c:v>9.7197898423817861E-2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24-47C5-A47D-B10549434842}"/>
            </c:ext>
          </c:extLst>
        </c:ser>
        <c:ser>
          <c:idx val="3"/>
          <c:order val="3"/>
          <c:tx>
            <c:strRef>
              <c:f>Utdanning!$D$59</c:f>
              <c:strCache>
                <c:ptCount val="1"/>
                <c:pt idx="0">
                  <c:v>Gjennomført vg3, men ikke bestått eksamen/fag- eller svenneprøve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Utdanning!$F$59</c:f>
              <c:numCache>
                <c:formatCode>0%</c:formatCode>
                <c:ptCount val="1"/>
                <c:pt idx="0">
                  <c:v>5.4290718038528897E-2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24-47C5-A47D-B10549434842}"/>
            </c:ext>
          </c:extLst>
        </c:ser>
        <c:ser>
          <c:idx val="4"/>
          <c:order val="4"/>
          <c:tx>
            <c:strRef>
              <c:f>Utdanning!$D$60</c:f>
              <c:strCache>
                <c:ptCount val="1"/>
                <c:pt idx="0">
                  <c:v>Sluttet underveis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Utdanning!$F$60</c:f>
              <c:numCache>
                <c:formatCode>0%</c:formatCode>
                <c:ptCount val="1"/>
                <c:pt idx="0">
                  <c:v>0.2084063047285464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24-47C5-A47D-B105494348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728428672"/>
        <c:axId val="728433592"/>
      </c:barChart>
      <c:catAx>
        <c:axId val="72842867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28433592"/>
        <c:crosses val="autoZero"/>
        <c:auto val="1"/>
        <c:lblAlgn val="ctr"/>
        <c:lblOffset val="100"/>
        <c:noMultiLvlLbl val="0"/>
      </c:catAx>
      <c:valAx>
        <c:axId val="72843359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28428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7083899385439913"/>
          <c:y val="0.17520582755711822"/>
          <c:w val="0.61636293093014272"/>
          <c:h val="0.283681725556554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cap="all" spc="120" normalizeH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nb-NO" sz="1200" b="1" i="0" cap="all" baseline="0">
                <a:effectLst/>
              </a:rPr>
              <a:t>Gjennomføring i videregående opplæring etter fullføringsgrad i Nord-Nord for perioden 2013-2018 </a:t>
            </a:r>
            <a:endParaRPr lang="nb-NO" sz="120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nb-N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1" i="0" u="none" strike="noStrike" kern="1200" cap="all" spc="120" normalizeH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3.1600114909508759E-2"/>
          <c:y val="0.25001781785065813"/>
          <c:w val="0.93679977018098248"/>
          <c:h val="0.72544370219112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Utdanning!$D$47</c:f>
              <c:strCache>
                <c:ptCount val="1"/>
                <c:pt idx="0">
                  <c:v>Fullført med studie- eller yrkeskompetanse på normert tid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Utdanning!$F$47</c:f>
              <c:numCache>
                <c:formatCode>0%</c:formatCode>
                <c:ptCount val="1"/>
                <c:pt idx="0">
                  <c:v>0.53280507131537247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57-46C4-9193-CC075352E10B}"/>
            </c:ext>
          </c:extLst>
        </c:ser>
        <c:ser>
          <c:idx val="1"/>
          <c:order val="1"/>
          <c:tx>
            <c:strRef>
              <c:f>Utdanning!$D$48</c:f>
              <c:strCache>
                <c:ptCount val="1"/>
                <c:pt idx="0">
                  <c:v>Fullført med studie- eller yrkeskompetanse på mer enn normert tid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Utdanning!$F$48</c:f>
              <c:numCache>
                <c:formatCode>0%</c:formatCode>
                <c:ptCount val="1"/>
                <c:pt idx="0">
                  <c:v>0.16148969889064976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57-46C4-9193-CC075352E10B}"/>
            </c:ext>
          </c:extLst>
        </c:ser>
        <c:ser>
          <c:idx val="2"/>
          <c:order val="2"/>
          <c:tx>
            <c:strRef>
              <c:f>Utdanning!$D$49</c:f>
              <c:strCache>
                <c:ptCount val="1"/>
                <c:pt idx="0">
                  <c:v>Fortsatt i videregående opplæring etter fem år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Utdanning!$F$49</c:f>
              <c:numCache>
                <c:formatCode>0%</c:formatCode>
                <c:ptCount val="1"/>
                <c:pt idx="0">
                  <c:v>7.8446909667194933E-2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57-46C4-9193-CC075352E10B}"/>
            </c:ext>
          </c:extLst>
        </c:ser>
        <c:ser>
          <c:idx val="3"/>
          <c:order val="3"/>
          <c:tx>
            <c:strRef>
              <c:f>Utdanning!$D$50</c:f>
              <c:strCache>
                <c:ptCount val="1"/>
                <c:pt idx="0">
                  <c:v>Gjennomført vg3, men ikke bestått eksamen/fag- eller svenneprøve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Utdanning!$F$50</c:f>
              <c:numCache>
                <c:formatCode>0%</c:formatCode>
                <c:ptCount val="1"/>
                <c:pt idx="0">
                  <c:v>5.6259904912836764E-2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57-46C4-9193-CC075352E10B}"/>
            </c:ext>
          </c:extLst>
        </c:ser>
        <c:ser>
          <c:idx val="4"/>
          <c:order val="4"/>
          <c:tx>
            <c:strRef>
              <c:f>Utdanning!$D$51</c:f>
              <c:strCache>
                <c:ptCount val="1"/>
                <c:pt idx="0">
                  <c:v>Sluttet underveis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Utdanning!$F$51</c:f>
              <c:numCache>
                <c:formatCode>0%</c:formatCode>
                <c:ptCount val="1"/>
                <c:pt idx="0">
                  <c:v>0.17099841521394613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57-46C4-9193-CC075352E1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58893752"/>
        <c:axId val="558897360"/>
      </c:barChart>
      <c:catAx>
        <c:axId val="55889375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58897360"/>
        <c:crosses val="autoZero"/>
        <c:auto val="1"/>
        <c:lblAlgn val="ctr"/>
        <c:lblOffset val="100"/>
        <c:noMultiLvlLbl val="0"/>
      </c:catAx>
      <c:valAx>
        <c:axId val="55889736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58893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344187582786888"/>
          <c:y val="0.12869560134774596"/>
          <c:w val="0.66120783171030495"/>
          <c:h val="0.283956581008999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DDB7-CE28-44D1-ABFC-C03BB8900E41}" type="datetimeFigureOut">
              <a:rPr lang="nb-NO" smtClean="0"/>
              <a:t>03.06.2020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7300-3DA8-4E8F-93E2-D64C9C9ED9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047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DDB7-CE28-44D1-ABFC-C03BB8900E41}" type="datetimeFigureOut">
              <a:rPr lang="nb-NO" smtClean="0"/>
              <a:t>03.06.2020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7300-3DA8-4E8F-93E2-D64C9C9ED9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989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DDB7-CE28-44D1-ABFC-C03BB8900E41}" type="datetimeFigureOut">
              <a:rPr lang="nb-NO" smtClean="0"/>
              <a:t>03.06.2020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7300-3DA8-4E8F-93E2-D64C9C9ED9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58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DDB7-CE28-44D1-ABFC-C03BB8900E41}" type="datetimeFigureOut">
              <a:rPr lang="nb-NO" smtClean="0"/>
              <a:t>03.06.2020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7300-3DA8-4E8F-93E2-D64C9C9ED9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319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DDB7-CE28-44D1-ABFC-C03BB8900E41}" type="datetimeFigureOut">
              <a:rPr lang="nb-NO" smtClean="0"/>
              <a:t>03.06.2020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7300-3DA8-4E8F-93E2-D64C9C9ED9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86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DDB7-CE28-44D1-ABFC-C03BB8900E41}" type="datetimeFigureOut">
              <a:rPr lang="nb-NO" smtClean="0"/>
              <a:t>03.06.2020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7300-3DA8-4E8F-93E2-D64C9C9ED9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998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DDB7-CE28-44D1-ABFC-C03BB8900E41}" type="datetimeFigureOut">
              <a:rPr lang="nb-NO" smtClean="0"/>
              <a:t>03.06.2020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7300-3DA8-4E8F-93E2-D64C9C9ED9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425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DDB7-CE28-44D1-ABFC-C03BB8900E41}" type="datetimeFigureOut">
              <a:rPr lang="nb-NO" smtClean="0"/>
              <a:t>03.06.2020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7300-3DA8-4E8F-93E2-D64C9C9ED9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797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DDB7-CE28-44D1-ABFC-C03BB8900E41}" type="datetimeFigureOut">
              <a:rPr lang="nb-NO" smtClean="0"/>
              <a:t>03.06.2020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7300-3DA8-4E8F-93E2-D64C9C9ED9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535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DDB7-CE28-44D1-ABFC-C03BB8900E41}" type="datetimeFigureOut">
              <a:rPr lang="nb-NO" smtClean="0"/>
              <a:t>03.06.2020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7300-3DA8-4E8F-93E2-D64C9C9ED9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160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DDB7-CE28-44D1-ABFC-C03BB8900E41}" type="datetimeFigureOut">
              <a:rPr lang="nb-NO" smtClean="0"/>
              <a:t>03.06.2020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7300-3DA8-4E8F-93E2-D64C9C9ED9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359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4DDB7-CE28-44D1-ABFC-C03BB8900E41}" type="datetimeFigureOut">
              <a:rPr lang="nb-NO" smtClean="0"/>
              <a:t>03.06.2020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77300-3DA8-4E8F-93E2-D64C9C9ED9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432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Nord-Troms, Virkemiddelsonen og Nord-Norge</a:t>
            </a:r>
          </a:p>
        </p:txBody>
      </p:sp>
      <p:pic>
        <p:nvPicPr>
          <p:cNvPr id="7" name="Bilde 6" descr="C:\Users\irmelin.nilsen\OneDrive - Troms og Finnmark fylkeskommune\Oppgaver på bestilling\07052020_NordTroms i tall\Nord-Troms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5" r="22831"/>
          <a:stretch/>
        </p:blipFill>
        <p:spPr bwMode="auto">
          <a:xfrm>
            <a:off x="646545" y="2556226"/>
            <a:ext cx="2884222" cy="31980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Bilde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4" r="21304"/>
          <a:stretch/>
        </p:blipFill>
        <p:spPr bwMode="auto">
          <a:xfrm>
            <a:off x="4442691" y="2511141"/>
            <a:ext cx="2513099" cy="32431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Bilde 8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9" r="20364"/>
          <a:stretch/>
        </p:blipFill>
        <p:spPr bwMode="auto">
          <a:xfrm>
            <a:off x="7867714" y="2527651"/>
            <a:ext cx="2399902" cy="32266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77028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Offentlige arbeidsplasser</a:t>
            </a:r>
          </a:p>
        </p:txBody>
      </p:sp>
      <p:pic>
        <p:nvPicPr>
          <p:cNvPr id="4" name="Bilde 3" descr="C:\Users\irmelin.nilsen\Downloads\offentlige-arbeidsplasse (5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17469"/>
            <a:ext cx="4436110" cy="2615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d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448" y="1868203"/>
            <a:ext cx="5812155" cy="4469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078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Arbeidsmarkedintegrasjon</a:t>
            </a:r>
            <a:endParaRPr lang="nb-NO" dirty="0"/>
          </a:p>
        </p:txBody>
      </p:sp>
      <p:pic>
        <p:nvPicPr>
          <p:cNvPr id="4" name="Bilde 3" descr="C:\Users\irmelin.nilsen\Downloads\arbeidsmarkedsintegrasjo (6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37348"/>
            <a:ext cx="6481011" cy="35773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5080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Arbeidsledighet</a:t>
            </a:r>
          </a:p>
        </p:txBody>
      </p:sp>
      <p:pic>
        <p:nvPicPr>
          <p:cNvPr id="4" name="Bilde 3" descr="C:\Users\irmelin.nilsen\Downloads\arbeidsledige (5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62839"/>
            <a:ext cx="4888345" cy="3665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de 4" descr="C:\Users\irmelin.nilsen\Downloads\arbeidsledige-ungdom (7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309" y="2162839"/>
            <a:ext cx="5128491" cy="36653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0745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Forsørgelsesrate</a:t>
            </a:r>
          </a:p>
        </p:txBody>
      </p:sp>
      <p:pic>
        <p:nvPicPr>
          <p:cNvPr id="4" name="Bilde 3" descr="C:\Users\irmelin.nilsen\Downloads\forsrgelsesbyrde (5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10644"/>
            <a:ext cx="4888832" cy="3138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de 4" descr="C:\Users\irmelin.nilsen\Downloads\forsrgelsesbyrde-eldre (6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833" y="2172534"/>
            <a:ext cx="5321968" cy="29769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553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Folketallet pr 1.1.2020</a:t>
            </a:r>
          </a:p>
        </p:txBody>
      </p:sp>
      <p:pic>
        <p:nvPicPr>
          <p:cNvPr id="4" name="Bild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915344"/>
            <a:ext cx="5784850" cy="4342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798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Folketallet fra 2010 til 2020</a:t>
            </a:r>
          </a:p>
        </p:txBody>
      </p:sp>
      <p:pic>
        <p:nvPicPr>
          <p:cNvPr id="4" name="Bild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945" y="1403928"/>
            <a:ext cx="7835785" cy="503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862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Befolkningspyramider</a:t>
            </a: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859268"/>
              </p:ext>
            </p:extLst>
          </p:nvPr>
        </p:nvGraphicFramePr>
        <p:xfrm>
          <a:off x="147888" y="1690688"/>
          <a:ext cx="4211676" cy="2716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699109"/>
              </p:ext>
            </p:extLst>
          </p:nvPr>
        </p:nvGraphicFramePr>
        <p:xfrm>
          <a:off x="4009026" y="1690687"/>
          <a:ext cx="4173948" cy="2793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20"/>
              </p:ext>
            </p:extLst>
          </p:nvPr>
        </p:nvGraphicFramePr>
        <p:xfrm>
          <a:off x="7998691" y="1764145"/>
          <a:ext cx="4045421" cy="2720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968524"/>
              </p:ext>
            </p:extLst>
          </p:nvPr>
        </p:nvGraphicFramePr>
        <p:xfrm>
          <a:off x="83678" y="4242973"/>
          <a:ext cx="4275886" cy="2618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4747365"/>
              </p:ext>
            </p:extLst>
          </p:nvPr>
        </p:nvGraphicFramePr>
        <p:xfrm>
          <a:off x="4101167" y="4242973"/>
          <a:ext cx="3989665" cy="2605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582771"/>
              </p:ext>
            </p:extLst>
          </p:nvPr>
        </p:nvGraphicFramePr>
        <p:xfrm>
          <a:off x="7995558" y="4270179"/>
          <a:ext cx="4032334" cy="2520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416442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Fødselsoverskudd</a:t>
            </a:r>
          </a:p>
        </p:txBody>
      </p:sp>
      <p:pic>
        <p:nvPicPr>
          <p:cNvPr id="4" name="Bilde 3" descr="C:\Users\irmelin.nilsen\AppData\Local\Microsoft\Windows\INetCache\Content.MSO\91D23113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752" y="1852362"/>
            <a:ext cx="6500495" cy="4019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6844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Utdanningsnivå</a:t>
            </a: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872" y="1301682"/>
            <a:ext cx="7961745" cy="545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301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Fullført videregående opplæring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31028072"/>
              </p:ext>
            </p:extLst>
          </p:nvPr>
        </p:nvGraphicFramePr>
        <p:xfrm>
          <a:off x="0" y="1690688"/>
          <a:ext cx="4460240" cy="5303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68960368"/>
              </p:ext>
            </p:extLst>
          </p:nvPr>
        </p:nvGraphicFramePr>
        <p:xfrm>
          <a:off x="4222766" y="1690688"/>
          <a:ext cx="4420235" cy="516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44817159"/>
              </p:ext>
            </p:extLst>
          </p:nvPr>
        </p:nvGraphicFramePr>
        <p:xfrm>
          <a:off x="7928492" y="1690688"/>
          <a:ext cx="4420235" cy="5303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33067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Sysselsatte etter arbeidssted</a:t>
            </a:r>
          </a:p>
        </p:txBody>
      </p:sp>
      <p:pic>
        <p:nvPicPr>
          <p:cNvPr id="4" name="Bild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345" y="2041743"/>
            <a:ext cx="6417310" cy="421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010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Sysselsatte etter næring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61493043"/>
              </p:ext>
            </p:extLst>
          </p:nvPr>
        </p:nvGraphicFramePr>
        <p:xfrm>
          <a:off x="0" y="1690688"/>
          <a:ext cx="4668253" cy="516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45328859"/>
              </p:ext>
            </p:extLst>
          </p:nvPr>
        </p:nvGraphicFramePr>
        <p:xfrm>
          <a:off x="4267200" y="1690688"/>
          <a:ext cx="3946358" cy="516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94165432"/>
              </p:ext>
            </p:extLst>
          </p:nvPr>
        </p:nvGraphicFramePr>
        <p:xfrm>
          <a:off x="8026735" y="1690688"/>
          <a:ext cx="4165265" cy="516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60004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39D85591340324DB5174FBCB617F687" ma:contentTypeVersion="12" ma:contentTypeDescription="Opprett et nytt dokument." ma:contentTypeScope="" ma:versionID="6b0704bf05113adeecf1c41ad0a8ae88">
  <xsd:schema xmlns:xsd="http://www.w3.org/2001/XMLSchema" xmlns:xs="http://www.w3.org/2001/XMLSchema" xmlns:p="http://schemas.microsoft.com/office/2006/metadata/properties" xmlns:ns2="e044223c-f9d0-402b-b368-3a6873eb8e38" xmlns:ns3="6e0fba99-aa9f-41aa-b0aa-1191c5138090" targetNamespace="http://schemas.microsoft.com/office/2006/metadata/properties" ma:root="true" ma:fieldsID="7fde853f4ea14eaa143a7af5ddd62e0d" ns2:_="" ns3:_="">
    <xsd:import namespace="e044223c-f9d0-402b-b368-3a6873eb8e38"/>
    <xsd:import namespace="6e0fba99-aa9f-41aa-b0aa-1191c51380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44223c-f9d0-402b-b368-3a6873eb8e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0fba99-aa9f-41aa-b0aa-1191c513809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238D45-007A-46A3-BE14-EA13B39675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EB88E8-DC7D-4F4E-A398-98606D415791}">
  <ds:schemaRefs>
    <ds:schemaRef ds:uri="e044223c-f9d0-402b-b368-3a6873eb8e38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6e0fba99-aa9f-41aa-b0aa-1191c5138090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987B182-019C-4468-9CFF-D8E05021CB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44223c-f9d0-402b-b368-3a6873eb8e38"/>
    <ds:schemaRef ds:uri="6e0fba99-aa9f-41aa-b0aa-1191c51380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113</Words>
  <Application>Microsoft Office PowerPoint</Application>
  <PresentationFormat>Widescreen</PresentationFormat>
  <Paragraphs>31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Nord-Troms, Virkemiddelsonen og Nord-Norge</vt:lpstr>
      <vt:lpstr>Folketallet pr 1.1.2020</vt:lpstr>
      <vt:lpstr>Folketallet fra 2010 til 2020</vt:lpstr>
      <vt:lpstr>Befolkningspyramider</vt:lpstr>
      <vt:lpstr>Fødselsoverskudd</vt:lpstr>
      <vt:lpstr>Utdanningsnivå</vt:lpstr>
      <vt:lpstr>Fullført videregående opplæring</vt:lpstr>
      <vt:lpstr>Sysselsatte etter arbeidssted</vt:lpstr>
      <vt:lpstr>Sysselsatte etter næring</vt:lpstr>
      <vt:lpstr>Offentlige arbeidsplasser</vt:lpstr>
      <vt:lpstr>Arbeidsmarkedintegrasjon</vt:lpstr>
      <vt:lpstr>Arbeidsledighet</vt:lpstr>
      <vt:lpstr>Forsørgelsesrate</vt:lpstr>
    </vt:vector>
  </TitlesOfParts>
  <Company>Troms fylkeskommune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Irmelin Kristin Nilsen</dc:creator>
  <cp:lastModifiedBy>Berit Fjellberg</cp:lastModifiedBy>
  <cp:revision>8</cp:revision>
  <dcterms:created xsi:type="dcterms:W3CDTF">2020-06-02T16:30:27Z</dcterms:created>
  <dcterms:modified xsi:type="dcterms:W3CDTF">2020-06-03T12:47:14Z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0x010100B39D85591340324DB5174FBCB617F687</vt:lpwstr>
  </property>
</Properties>
</file>